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8" r:id="rId5"/>
    <p:sldId id="259" r:id="rId6"/>
    <p:sldId id="328" r:id="rId7"/>
    <p:sldId id="329" r:id="rId8"/>
  </p:sldIdLst>
  <p:sldSz cx="12192000" cy="6858000"/>
  <p:notesSz cx="6858000" cy="9144000"/>
  <p:embeddedFontLst>
    <p:embeddedFont>
      <p:font typeface="Roboto" panose="02000000000000000000" pitchFamily="2" charset="0"/>
      <p:regular r:id="rId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ørfjord" initials="LS" lastIdx="2" clrIdx="0">
    <p:extLst>
      <p:ext uri="{19B8F6BF-5375-455C-9EA6-DF929625EA0E}">
        <p15:presenceInfo xmlns:p15="http://schemas.microsoft.com/office/powerpoint/2012/main" userId="S-1-5-21-1060284298-1532298954-725345543-22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D8"/>
    <a:srgbClr val="E8C3B4"/>
    <a:srgbClr val="D0D0D0"/>
    <a:srgbClr val="CFCFCF"/>
    <a:srgbClr val="D2D2D2"/>
    <a:srgbClr val="CDCDCD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99" autoAdjust="0"/>
  </p:normalViewPr>
  <p:slideViewPr>
    <p:cSldViewPr snapToGrid="0" snapToObjects="1" showGuides="1">
      <p:cViewPr varScale="1">
        <p:scale>
          <a:sx n="162" d="100"/>
          <a:sy n="162" d="100"/>
        </p:scale>
        <p:origin x="108" y="15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18.09.2020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958628-0882-3F44-BEDB-4E7130502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BA5D4E-647C-8F45-BA5A-26098DD5A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4000" y="2708793"/>
            <a:ext cx="5004000" cy="1440413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965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18.09.2020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9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xmlns="" id="{70672EDB-C162-4B43-B797-10E3F412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7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2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18.09.2020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082" y="1946217"/>
            <a:ext cx="6418914" cy="4279276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4385345" cy="4279276"/>
          </a:xfrm>
        </p:spPr>
        <p:txBody>
          <a:bodyPr anchor="t" anchorCtr="0">
            <a:normAutofit/>
          </a:bodyPr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18.09.2020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11B9B06-8585-9B43-9859-7F476C9DD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18.09.2020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xmlns="" id="{ECE1907D-1C8D-4110-843E-E67995CAA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3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xmlns="" id="{9B151D52-A748-4376-BD9B-DEE3FB4FC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0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92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18.09.2020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xmlns="" id="{6D5FE0F3-F666-F440-B5F3-1584D3F2CF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4517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4CD40FD1-4B3B-0143-93AA-0FC487990D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033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xmlns="" id="{94BFC50B-75B7-294D-A278-D87DE11049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3548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xmlns="" id="{4082514F-DB60-403E-953B-718621946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004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xmlns="" id="{D85D3D33-EA15-47B8-84C9-B75633F35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34520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xmlns="" id="{038549F8-6638-4B3B-96C7-D8FE7A01C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9036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xmlns="" id="{0E636FDF-F5DA-4D54-B231-999AC266BF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3551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338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F10FF6-F814-604F-867A-47F9A274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18.09.2020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6CA1332-28B3-9543-B042-F8358906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2CE51F-E6C1-2046-8D9D-ACF4CB9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1AD6B5E3-EB0A-254A-BC3E-A18A8555E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xmlns="" id="{5CA0EC93-26C8-4762-8A65-5FA834FE3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5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8A0DBC-1750-704C-A399-FACEA38F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18.09.2020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59134F-D530-6243-8F3D-A8E739E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29459A-B5CB-8449-9CC3-BB28CC7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AFFB41-3C3B-0D47-B4DD-FC1BC7919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109319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5951D8-835D-6F41-A781-E79936DAC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6499195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18.09.2020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xmlns="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81597" y="1946217"/>
            <a:ext cx="42804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477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18.09.2020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52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18.09.2020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5" name="1920x1080_25fps_4sek_Utdanningsdirektoratet">
            <a:hlinkClick r:id="" action="ppaction://media"/>
            <a:extLst>
              <a:ext uri="{FF2B5EF4-FFF2-40B4-BE49-F238E27FC236}">
                <a16:creationId xmlns:a16="http://schemas.microsoft.com/office/drawing/2014/main" xmlns="" id="{C12BDF3C-959E-954F-9E58-E7E9FA0CA5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81422D-69BC-C94F-AB47-1B09F177C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C32082-D2E8-EB43-94B8-79A3EF052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18.09.2020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FCA0587-901A-5B46-A77B-830694D86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060D117-1FF4-0043-9BD9-FB39041D3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6889938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6889938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18.09.2020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64ED6BB8-5C8C-9246-ADDD-52CDA88EE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9173" y="2530867"/>
            <a:ext cx="3096000" cy="3096000"/>
          </a:xfrm>
          <a:prstGeom prst="ellipse">
            <a:avLst/>
          </a:prstGeom>
          <a:noFill/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10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613F18-C17F-ED48-B727-798189096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D3BF2B6-BC18-334C-924F-A9BB78530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18.09.2020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D29CE-5F75-1E47-AC81-42A00154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29999"/>
            <a:ext cx="10931994" cy="1046217"/>
          </a:xfrm>
        </p:spPr>
        <p:txBody>
          <a:bodyPr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A035A-CB84-384E-AA43-0E201F5E4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001" y="1946217"/>
            <a:ext cx="10931995" cy="4281783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3BAF71-16CB-A04C-9EA7-A34A9723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18.09.2020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7D56C-02DA-0E46-B676-AC704A26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693A4A-DB9C-A04B-B809-7EFA76B6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C538962-A8FD-CE4D-A583-FB297224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18.09.2020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18.09.2020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71EEC12-BA23-1B4D-A74B-C9935E186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19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18.09.2020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CFBB6153-F0C6-E14E-8FB3-D91973D53F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78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bl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BE8979-9DD6-264C-9B15-10752EB4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90"/>
          <a:stretch/>
        </p:blipFill>
        <p:spPr>
          <a:xfrm>
            <a:off x="-5" y="1465967"/>
            <a:ext cx="7096265" cy="511144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9D3F6E0-E639-C142-B3ED-9B7CED7BE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199" y="1949955"/>
            <a:ext cx="5389796" cy="42804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9955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18.09.2020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76C8EE-A640-DD4A-A015-599520C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30000"/>
            <a:ext cx="10931995" cy="1044453"/>
          </a:xfrm>
          <a:prstGeom prst="rect">
            <a:avLst/>
          </a:prstGeom>
        </p:spPr>
        <p:txBody>
          <a:bodyPr vert="horz" lIns="91440" tIns="0" rIns="91440" bIns="4680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8AD033-DB01-4D4F-ABB7-C99547BA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03" y="1944453"/>
            <a:ext cx="10931996" cy="428354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E02E3C-E54A-9844-BA46-574F97641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2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C33FAB1E-9CDD-B047-95EF-1C28D50BDB6A}" type="datetimeFigureOut">
              <a:rPr lang="nb-NO" smtClean="0"/>
              <a:pPr/>
              <a:t>18.09.2020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0A74A6-AE94-AE43-925B-780EC497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527" y="6460435"/>
            <a:ext cx="7910946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92610B-B494-E247-B0C2-BA80D53F3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7388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14EA98E1-6AE9-0C49-ACBE-BBA3DE9B3ED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41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6" r:id="rId3"/>
    <p:sldLayoutId id="2147483669" r:id="rId4"/>
    <p:sldLayoutId id="2147483650" r:id="rId5"/>
    <p:sldLayoutId id="2147483652" r:id="rId6"/>
    <p:sldLayoutId id="2147483679" r:id="rId7"/>
    <p:sldLayoutId id="2147483680" r:id="rId8"/>
    <p:sldLayoutId id="2147483678" r:id="rId9"/>
    <p:sldLayoutId id="2147483671" r:id="rId10"/>
    <p:sldLayoutId id="2147483672" r:id="rId11"/>
    <p:sldLayoutId id="2147483662" r:id="rId12"/>
    <p:sldLayoutId id="2147483661" r:id="rId13"/>
    <p:sldLayoutId id="2147483673" r:id="rId14"/>
    <p:sldLayoutId id="2147483663" r:id="rId15"/>
    <p:sldLayoutId id="2147483654" r:id="rId16"/>
    <p:sldLayoutId id="2147483674" r:id="rId17"/>
    <p:sldLayoutId id="2147483655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8C89FC-FC37-5044-BD77-AB69CC181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Nye læreplaner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1CB328-08C2-B049-B6EF-40E6BD82C6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i="1" dirty="0"/>
              <a:t>Hva er nytt for elevene?  </a:t>
            </a:r>
          </a:p>
        </p:txBody>
      </p:sp>
    </p:spTree>
    <p:extLst>
      <p:ext uri="{BB962C8B-B14F-4D97-AF65-F5344CB8AC3E}">
        <p14:creationId xmlns:p14="http://schemas.microsoft.com/office/powerpoint/2010/main" val="35478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læreplaner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40" y="1395100"/>
            <a:ext cx="5463149" cy="5014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0" i="1" dirty="0">
                <a:solidFill>
                  <a:srgbClr val="303030"/>
                </a:solidFill>
                <a:effectLst/>
                <a:latin typeface="+mj-lt"/>
              </a:rPr>
              <a:t>Samfunnet endrer seg, og det betyr at vi ikke kan lære akkurat det samme som før. Derfor får vi nå nye læreplaner.</a:t>
            </a:r>
          </a:p>
          <a:p>
            <a:endParaRPr lang="nb-NO" sz="2000" dirty="0">
              <a:latin typeface="+mj-lt"/>
            </a:endParaRPr>
          </a:p>
          <a:p>
            <a:r>
              <a:rPr lang="nb-NO" sz="2000" dirty="0">
                <a:latin typeface="+mj-lt"/>
              </a:rPr>
              <a:t>Læreplanene beskriver hva elevene skal lære</a:t>
            </a:r>
            <a:br>
              <a:rPr lang="nb-NO" sz="2000" dirty="0">
                <a:latin typeface="+mj-lt"/>
              </a:rPr>
            </a:br>
            <a:endParaRPr lang="nb-NO" sz="2000" dirty="0">
              <a:latin typeface="+mj-lt"/>
            </a:endParaRPr>
          </a:p>
          <a:p>
            <a:r>
              <a:rPr lang="nb-NO" sz="2000" dirty="0">
                <a:latin typeface="+mj-lt"/>
              </a:rPr>
              <a:t>Elevene skal få lik opplæring uansett hvor i landet de bor</a:t>
            </a:r>
            <a:br>
              <a:rPr lang="nb-NO" sz="2000" dirty="0">
                <a:latin typeface="+mj-lt"/>
              </a:rPr>
            </a:br>
            <a:endParaRPr lang="nb-NO" sz="2000" dirty="0">
              <a:latin typeface="+mj-lt"/>
            </a:endParaRPr>
          </a:p>
          <a:p>
            <a:r>
              <a:rPr lang="nb-NO" sz="2000" dirty="0">
                <a:latin typeface="+mj-lt"/>
              </a:rPr>
              <a:t>Det er 14 år siden sist vi fikk nye læreplaner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pic>
        <p:nvPicPr>
          <p:cNvPr id="6" name="Bilde 5" descr="Et bilde som inneholder ridning, mann, båt, vann&#10;&#10;Automatisk generert beskrivelse">
            <a:extLst>
              <a:ext uri="{FF2B5EF4-FFF2-40B4-BE49-F238E27FC236}">
                <a16:creationId xmlns:a16="http://schemas.microsoft.com/office/drawing/2014/main" xmlns="" id="{9FCF79AF-AE4C-4CF9-B6DF-21448F749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4" t="2118" r="15867" b="-2118"/>
          <a:stretch/>
        </p:blipFill>
        <p:spPr>
          <a:xfrm>
            <a:off x="6968272" y="629999"/>
            <a:ext cx="4783090" cy="549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7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nytt i læreplanene?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98" y="1507400"/>
            <a:ext cx="5976408" cy="51533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i="1" dirty="0">
                <a:solidFill>
                  <a:srgbClr val="303030"/>
                </a:solidFill>
                <a:latin typeface="Roboto" panose="02000000000000000000" pitchFamily="2" charset="0"/>
              </a:rPr>
              <a:t>I</a:t>
            </a:r>
            <a:r>
              <a:rPr lang="nb-NO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kke alt er nytt. Fagene i skolen er fremdeles de samme, men innholdet i fagene er fornyet</a:t>
            </a:r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b="0" i="0" dirty="0">
              <a:solidFill>
                <a:srgbClr val="303030"/>
              </a:solidFill>
              <a:effectLst/>
              <a:latin typeface="Roboto" panose="02000000000000000000" pitchFamily="2" charset="0"/>
            </a:endParaRPr>
          </a:p>
          <a:p>
            <a:r>
              <a:rPr lang="nb-NO" sz="2200" dirty="0"/>
              <a:t>De nye læreplanene er mindre omfattende og inneholder det aller viktigste elevene skal lære</a:t>
            </a:r>
            <a:br>
              <a:rPr lang="nb-NO" sz="2200" dirty="0"/>
            </a:br>
            <a:endParaRPr lang="nb-NO" sz="2200" dirty="0"/>
          </a:p>
          <a:p>
            <a:r>
              <a:rPr lang="nb-NO" sz="2200" dirty="0"/>
              <a:t>Mange fag er mer praktiske. Eksempel </a:t>
            </a:r>
            <a:r>
              <a:rPr lang="nb-NO" sz="22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kunst og håndverk, musikk og mat og helse. </a:t>
            </a:r>
            <a:br>
              <a:rPr lang="nb-NO" sz="22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sz="2200" b="0" i="0" dirty="0">
              <a:solidFill>
                <a:srgbClr val="303030"/>
              </a:solidFill>
              <a:effectLst/>
              <a:latin typeface="Roboto" panose="02000000000000000000" pitchFamily="2" charset="0"/>
            </a:endParaRPr>
          </a:p>
          <a:p>
            <a:r>
              <a:rPr lang="nb-NO" sz="2200" dirty="0">
                <a:solidFill>
                  <a:srgbClr val="303030"/>
                </a:solidFill>
                <a:latin typeface="Roboto" panose="02000000000000000000" pitchFamily="2" charset="0"/>
              </a:rPr>
              <a:t>Mer om </a:t>
            </a:r>
            <a:r>
              <a:rPr lang="nb-NO" sz="2200" dirty="0"/>
              <a:t>teknologi og programmering.</a:t>
            </a:r>
            <a:br>
              <a:rPr lang="nb-NO" sz="2200" dirty="0"/>
            </a:br>
            <a:endParaRPr lang="nb-NO" sz="2200" dirty="0"/>
          </a:p>
          <a:p>
            <a:r>
              <a:rPr lang="nb-NO" sz="2200" dirty="0">
                <a:solidFill>
                  <a:srgbClr val="303030"/>
                </a:solidFill>
                <a:latin typeface="Roboto" panose="02000000000000000000" pitchFamily="2" charset="0"/>
              </a:rPr>
              <a:t>B</a:t>
            </a:r>
            <a:r>
              <a:rPr lang="nb-NO" sz="220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ærekraftig utvikling, demokrati og medborgerskap og folkehelse og livsmestring kommer inn i flere fag. </a:t>
            </a:r>
            <a:br>
              <a:rPr lang="nb-NO" sz="220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sz="2200" dirty="0"/>
          </a:p>
          <a:p>
            <a:r>
              <a:rPr lang="nb-NO" sz="22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Kritisk tenkning og kildekritikk blir enda viktigere,. </a:t>
            </a:r>
            <a:r>
              <a:rPr lang="nb-NO" sz="2200" dirty="0"/>
              <a:t/>
            </a:r>
            <a:br>
              <a:rPr lang="nb-NO" sz="2200" dirty="0"/>
            </a:br>
            <a:endParaRPr lang="nb-NO" sz="2200" dirty="0"/>
          </a:p>
          <a:p>
            <a:endParaRPr lang="nb-NO" dirty="0"/>
          </a:p>
        </p:txBody>
      </p:sp>
      <p:pic>
        <p:nvPicPr>
          <p:cNvPr id="9" name="Bilde 8" descr="Et bilde som inneholder person, innendørs, bord, kvinne&#10;&#10;Automatisk generert beskrivelse">
            <a:extLst>
              <a:ext uri="{FF2B5EF4-FFF2-40B4-BE49-F238E27FC236}">
                <a16:creationId xmlns:a16="http://schemas.microsoft.com/office/drawing/2014/main" xmlns="" id="{96682098-D017-46DA-ABE6-1FB9DB320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4" r="31607"/>
          <a:stretch/>
        </p:blipFill>
        <p:spPr>
          <a:xfrm>
            <a:off x="6944675" y="629999"/>
            <a:ext cx="4783090" cy="53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9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måter å lære på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1" y="1475139"/>
            <a:ext cx="6148903" cy="5080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Det er ikke bare viktig hva du lærer, men også hvordan du lærer.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200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Dybdelæring</a:t>
            </a:r>
            <a: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 er et nytt begrep i læreplanene. Det handler om å lære noe så godt at du forstår sammenhenger og kan bruke det du har lært i nye situasjoner</a:t>
            </a:r>
            <a:b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sz="2000" b="0" i="0" dirty="0">
              <a:solidFill>
                <a:srgbClr val="303030"/>
              </a:solidFill>
              <a:effectLst/>
              <a:latin typeface="Roboto" panose="02000000000000000000" pitchFamily="2" charset="0"/>
            </a:endParaRPr>
          </a:p>
          <a:p>
            <a: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Elevene skal også i større grad få påvirke </a:t>
            </a:r>
            <a:r>
              <a:rPr lang="nb-NO" sz="200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hvordan de lærer. </a:t>
            </a:r>
            <a: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Blant annet hva de lærer i fagene, hvorfor og hvordan</a:t>
            </a:r>
            <a:r>
              <a:rPr lang="nb-NO" sz="16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nb-NO" sz="16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sz="2000" dirty="0"/>
          </a:p>
          <a:p>
            <a: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De yngste elevene skal lære mer gjennom å leke og å utforske.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pic>
        <p:nvPicPr>
          <p:cNvPr id="7" name="Bilde 6" descr="Et bilde som inneholder person, bærbar PC, bygning, innendørs&#10;&#10;Automatisk generert beskrivelse">
            <a:extLst>
              <a:ext uri="{FF2B5EF4-FFF2-40B4-BE49-F238E27FC236}">
                <a16:creationId xmlns:a16="http://schemas.microsoft.com/office/drawing/2014/main" xmlns="" id="{D9C1A923-6DCC-4877-9BE3-D1874F1B6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41" t="-410" r="30399" b="410"/>
          <a:stretch/>
        </p:blipFill>
        <p:spPr>
          <a:xfrm>
            <a:off x="6948291" y="629999"/>
            <a:ext cx="4783091" cy="53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4133"/>
      </p:ext>
    </p:extLst>
  </p:cSld>
  <p:clrMapOvr>
    <a:masterClrMapping/>
  </p:clrMapOvr>
</p:sld>
</file>

<file path=ppt/theme/theme1.xml><?xml version="1.0" encoding="utf-8"?>
<a:theme xmlns:a="http://schemas.openxmlformats.org/drawingml/2006/main" name="UDIR">
  <a:themeElements>
    <a:clrScheme name="Udir 1">
      <a:dk1>
        <a:srgbClr val="000000"/>
      </a:dk1>
      <a:lt1>
        <a:srgbClr val="FFFFFF"/>
      </a:lt1>
      <a:dk2>
        <a:srgbClr val="282828"/>
      </a:dk2>
      <a:lt2>
        <a:srgbClr val="E7E6E6"/>
      </a:lt2>
      <a:accent1>
        <a:srgbClr val="7DBF9D"/>
      </a:accent1>
      <a:accent2>
        <a:srgbClr val="325065"/>
      </a:accent2>
      <a:accent3>
        <a:srgbClr val="CC7C66"/>
      </a:accent3>
      <a:accent4>
        <a:srgbClr val="61809F"/>
      </a:accent4>
      <a:accent5>
        <a:srgbClr val="D1B189"/>
      </a:accent5>
      <a:accent6>
        <a:srgbClr val="9DA3CD"/>
      </a:accent6>
      <a:hlink>
        <a:srgbClr val="0563C1"/>
      </a:hlink>
      <a:folHlink>
        <a:srgbClr val="954F72"/>
      </a:folHlink>
    </a:clrScheme>
    <a:fontScheme name="Egendefinert 2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ir-Presentasjonsmal-v8 (002).pptx" id="{E1421940-17BB-4D7B-827D-8D6B73290216}" vid="{F50B6948-122C-47D1-99AF-E8863BC105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9DEB36C3C844988EEA93C8E0ECA7A" ma:contentTypeVersion="11" ma:contentTypeDescription="Create a new document." ma:contentTypeScope="" ma:versionID="020efecadad247b97741bf31928b9ae6">
  <xsd:schema xmlns:xsd="http://www.w3.org/2001/XMLSchema" xmlns:xs="http://www.w3.org/2001/XMLSchema" xmlns:p="http://schemas.microsoft.com/office/2006/metadata/properties" xmlns:ns3="16d40201-49b5-4344-a2fe-8385a79b3b09" xmlns:ns4="b970f006-7264-4694-bd22-5e81c9f7ec0b" targetNamespace="http://schemas.microsoft.com/office/2006/metadata/properties" ma:root="true" ma:fieldsID="36d41733bd20ab7ee8f320638c44cd94" ns3:_="" ns4:_="">
    <xsd:import namespace="16d40201-49b5-4344-a2fe-8385a79b3b09"/>
    <xsd:import namespace="b970f006-7264-4694-bd22-5e81c9f7ec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40201-49b5-4344-a2fe-8385a79b3b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0f006-7264-4694-bd22-5e81c9f7ec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8EFEAA-5FD2-4E39-A4A0-DC121FF904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8510B-FFCA-4926-866B-8081E61AA79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970f006-7264-4694-bd22-5e81c9f7ec0b"/>
    <ds:schemaRef ds:uri="16d40201-49b5-4344-a2fe-8385a79b3b0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083B0E-C7E1-448C-B7AD-43AF35842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d40201-49b5-4344-a2fe-8385a79b3b09"/>
    <ds:schemaRef ds:uri="b970f006-7264-4694-bd22-5e81c9f7ec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Udir-Presentasjonsmal</Template>
  <TotalTime>1700</TotalTime>
  <Words>89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Roboto</vt:lpstr>
      <vt:lpstr>UDIR</vt:lpstr>
      <vt:lpstr>Nye læreplaner</vt:lpstr>
      <vt:lpstr>Kort om læreplaner</vt:lpstr>
      <vt:lpstr>Hva er nytt i læreplanene?</vt:lpstr>
      <vt:lpstr>Nye måter å lære på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Linda Sørfjord</dc:creator>
  <cp:lastModifiedBy>Microsoft-konto</cp:lastModifiedBy>
  <cp:revision>11</cp:revision>
  <dcterms:created xsi:type="dcterms:W3CDTF">2020-09-01T08:17:59Z</dcterms:created>
  <dcterms:modified xsi:type="dcterms:W3CDTF">2020-09-17T23:12:03Z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0x010100CE69DEB36C3C844988EEA93C8E0ECA7A</vt:lpwstr>
  </property>
</Properties>
</file>